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075DC-B57E-4673-A938-A140CDA3E17A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6B82D-6F74-462B-9B65-ACADED62F35F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65329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075DC-B57E-4673-A938-A140CDA3E17A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6B82D-6F74-462B-9B65-ACADED62F3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768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075DC-B57E-4673-A938-A140CDA3E17A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6B82D-6F74-462B-9B65-ACADED62F3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8345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075DC-B57E-4673-A938-A140CDA3E17A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6B82D-6F74-462B-9B65-ACADED62F3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0815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075DC-B57E-4673-A938-A140CDA3E17A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6B82D-6F74-462B-9B65-ACADED62F35F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54409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075DC-B57E-4673-A938-A140CDA3E17A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6B82D-6F74-462B-9B65-ACADED62F3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459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075DC-B57E-4673-A938-A140CDA3E17A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6B82D-6F74-462B-9B65-ACADED62F3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6896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075DC-B57E-4673-A938-A140CDA3E17A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6B82D-6F74-462B-9B65-ACADED62F3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6491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075DC-B57E-4673-A938-A140CDA3E17A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6B82D-6F74-462B-9B65-ACADED62F3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883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395075DC-B57E-4673-A938-A140CDA3E17A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216B82D-6F74-462B-9B65-ACADED62F3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8272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075DC-B57E-4673-A938-A140CDA3E17A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6B82D-6F74-462B-9B65-ACADED62F3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6686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395075DC-B57E-4673-A938-A140CDA3E17A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D216B82D-6F74-462B-9B65-ACADED62F35F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3615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Patents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Applying for a Patent</a:t>
            </a:r>
          </a:p>
        </p:txBody>
      </p:sp>
    </p:spTree>
    <p:extLst>
      <p:ext uri="{BB962C8B-B14F-4D97-AF65-F5344CB8AC3E}">
        <p14:creationId xmlns:p14="http://schemas.microsoft.com/office/powerpoint/2010/main" val="9825487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Review Process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If the claim(s) are accepted: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The patent holder must pay the application fee.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Must continue to pay maintenance fees due at 3 years 6 months, 7 years and 6 months and 11 years and 6 months.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All three types of patents are subject to maintenance fees.</a:t>
            </a:r>
          </a:p>
        </p:txBody>
      </p:sp>
    </p:spTree>
    <p:extLst>
      <p:ext uri="{BB962C8B-B14F-4D97-AF65-F5344CB8AC3E}">
        <p14:creationId xmlns:p14="http://schemas.microsoft.com/office/powerpoint/2010/main" val="5067785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Filing Status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Choose the type of patent for which you are applying: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Utility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Design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Plant</a:t>
            </a:r>
          </a:p>
        </p:txBody>
      </p:sp>
    </p:spTree>
    <p:extLst>
      <p:ext uri="{BB962C8B-B14F-4D97-AF65-F5344CB8AC3E}">
        <p14:creationId xmlns:p14="http://schemas.microsoft.com/office/powerpoint/2010/main" val="777500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Filing Status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Choose the type of entity for filing status: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Large Entity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Small Entity (universities, non-profits and businesses with less than 500 employees)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Micro Entity (to qualify must have a gross income which is less than 3 times the U.S. median income)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7624981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Filing Choices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Choose to file: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a provisional or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non-provisional application</a:t>
            </a:r>
          </a:p>
        </p:txBody>
      </p:sp>
    </p:spTree>
    <p:extLst>
      <p:ext uri="{BB962C8B-B14F-4D97-AF65-F5344CB8AC3E}">
        <p14:creationId xmlns:p14="http://schemas.microsoft.com/office/powerpoint/2010/main" val="4630561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Provisional Application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Streamlined application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Only need to specify the design and include any drawings necessary for understanding the invention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Valid for one year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Less expensive than a non-provisional application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Serves as a placeholder while further research is completed</a:t>
            </a:r>
          </a:p>
        </p:txBody>
      </p:sp>
    </p:spTree>
    <p:extLst>
      <p:ext uri="{BB962C8B-B14F-4D97-AF65-F5344CB8AC3E}">
        <p14:creationId xmlns:p14="http://schemas.microsoft.com/office/powerpoint/2010/main" val="32513988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Non-Provisional Application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Complete Application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Draft Claims (establishes inventor’s rights and the liability of infringer)</a:t>
            </a:r>
          </a:p>
        </p:txBody>
      </p:sp>
    </p:spTree>
    <p:extLst>
      <p:ext uri="{BB962C8B-B14F-4D97-AF65-F5344CB8AC3E}">
        <p14:creationId xmlns:p14="http://schemas.microsoft.com/office/powerpoint/2010/main" val="22103894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Claims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Drafting a claim is an art.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The wording should be broad and describe the specification, but narrow enough not to infringe on a prior invention. </a:t>
            </a:r>
          </a:p>
        </p:txBody>
      </p:sp>
    </p:spTree>
    <p:extLst>
      <p:ext uri="{BB962C8B-B14F-4D97-AF65-F5344CB8AC3E}">
        <p14:creationId xmlns:p14="http://schemas.microsoft.com/office/powerpoint/2010/main" val="22507899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Review Process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The patent examiner will review the application to see if the invention is novel and non-obvious. This involves searching the database of patents.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Examiner will issue a “First Action” notice which either approves, rejects or requires additional information about the claim</a:t>
            </a:r>
            <a:r>
              <a:rPr lang="en-US" sz="2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659455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Review Process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It is rare for all claims to be accepted immediately.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Usually applicants will respond to rejections and requests for information.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The process continues until the examiner rejects all claims or allows all claims.</a:t>
            </a:r>
          </a:p>
        </p:txBody>
      </p:sp>
    </p:spTree>
    <p:extLst>
      <p:ext uri="{BB962C8B-B14F-4D97-AF65-F5344CB8AC3E}">
        <p14:creationId xmlns:p14="http://schemas.microsoft.com/office/powerpoint/2010/main" val="3014202087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66</TotalTime>
  <Words>309</Words>
  <Application>Microsoft Office PowerPoint</Application>
  <PresentationFormat>Widescreen</PresentationFormat>
  <Paragraphs>40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Calibri</vt:lpstr>
      <vt:lpstr>Calibri Light</vt:lpstr>
      <vt:lpstr>Wingdings</vt:lpstr>
      <vt:lpstr>Retrospect</vt:lpstr>
      <vt:lpstr>Patents</vt:lpstr>
      <vt:lpstr>Filing Status</vt:lpstr>
      <vt:lpstr>Filing Status</vt:lpstr>
      <vt:lpstr>Filing Choices</vt:lpstr>
      <vt:lpstr>Provisional Application</vt:lpstr>
      <vt:lpstr>Non-Provisional Application</vt:lpstr>
      <vt:lpstr>Claims</vt:lpstr>
      <vt:lpstr>Review Process</vt:lpstr>
      <vt:lpstr>Review Process</vt:lpstr>
      <vt:lpstr>Review Process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Patents</dc:title>
  <dc:creator>Dana Nasser</dc:creator>
  <cp:lastModifiedBy>Dana Nasser</cp:lastModifiedBy>
  <cp:revision>8</cp:revision>
  <dcterms:created xsi:type="dcterms:W3CDTF">2017-04-16T18:10:53Z</dcterms:created>
  <dcterms:modified xsi:type="dcterms:W3CDTF">2017-05-30T04:54:10Z</dcterms:modified>
</cp:coreProperties>
</file>